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A774808A-6D74-4969-860D-221F0AA9A3D1}">
  <a:tblStyle styleId="{A774808A-6D74-4969-860D-221F0AA9A3D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dd942780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3dd942780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 amt="13000"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683568" y="116633"/>
            <a:ext cx="7772400" cy="1512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CLASSROOM DEBATE</a:t>
            </a:r>
            <a:endParaRPr b="1" i="0" sz="4400" u="none" cap="none" strike="noStrik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403648" y="1124744"/>
            <a:ext cx="6400800" cy="1440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ORGANIZATION AND RULES</a:t>
            </a:r>
            <a:endParaRPr b="0" i="0" sz="3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8981" y="1844824"/>
            <a:ext cx="6699945" cy="381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GENERAL RULES</a:t>
            </a:r>
            <a:endParaRPr b="1" i="0" sz="44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2"/>
          <p:cNvSpPr txBox="1"/>
          <p:nvPr>
            <p:ph idx="1" type="body"/>
          </p:nvPr>
        </p:nvSpPr>
        <p:spPr>
          <a:xfrm>
            <a:off x="395523" y="15651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students </a:t>
            </a:r>
            <a:r>
              <a:rPr lang="en-US" sz="2800"/>
              <a:t>should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contribute to the debate</a:t>
            </a:r>
            <a:endParaRPr sz="2800"/>
          </a:p>
          <a:p>
            <a:pPr indent="-3175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Students should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focus on the topic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Students should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listen carefully and respect their </a:t>
            </a:r>
            <a:r>
              <a:rPr lang="en-US" sz="2800"/>
              <a:t>classmates</a:t>
            </a:r>
            <a:endParaRPr sz="2800"/>
          </a:p>
          <a:p>
            <a:pPr indent="-3175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This is not about winning or losing; it is about learning 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who don’t respect these rules </a:t>
            </a:r>
            <a:r>
              <a:rPr lang="en-US" sz="2800"/>
              <a:t>are removed from the debate and take place in the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audience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TIMING (50´)</a:t>
            </a:r>
            <a:endParaRPr b="1" i="0" sz="4400" u="none" cap="none" strike="noStrike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4" name="Google Shape;154;p23"/>
          <p:cNvGraphicFramePr/>
          <p:nvPr/>
        </p:nvGraphicFramePr>
        <p:xfrm>
          <a:off x="457200" y="134076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{A774808A-6D74-4969-860D-221F0AA9A3D1}</a:tableStyleId>
              </a:tblPr>
              <a:tblGrid>
                <a:gridCol w="1450500"/>
                <a:gridCol w="6779100"/>
              </a:tblGrid>
              <a:tr h="439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Duration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Goal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439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10´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Presentation of the activity &amp; Give topic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439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5´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Questions / Doubts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439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10´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Students prepare arguments in groups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439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2´x 2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Each team presents arguments 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439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1´x 6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Counter-arguments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439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5´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Reflection &amp; Conclusions in groups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439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2´x 2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Give final conclusions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439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4´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Observers´ evaluation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439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2´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Teacher´s final conlusion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E36C09"/>
                </a:solidFill>
              </a:rPr>
              <a:t>CLASSROOM</a:t>
            </a:r>
            <a:r>
              <a:rPr b="1" i="0" lang="en-US" sz="4400" u="none" cap="none" strike="noStrik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rPr>
              <a:t> DEBATE</a:t>
            </a:r>
            <a:endParaRPr b="1" i="0" sz="4400" u="none" cap="none" strike="noStrike">
              <a:solidFill>
                <a:srgbClr val="E36C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457200" y="1600201"/>
            <a:ext cx="8229600" cy="1180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IT?</a:t>
            </a:r>
            <a:endParaRPr/>
          </a:p>
          <a:p>
            <a:pPr indent="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000000"/>
                </a:solidFill>
              </a:rPr>
              <a:t>In a classroom debate, </a:t>
            </a:r>
            <a:r>
              <a:rPr lang="en-US" sz="2600">
                <a:solidFill>
                  <a:srgbClr val="000000"/>
                </a:solidFill>
              </a:rPr>
              <a:t>students argue for and against a given topic without trying to find a solution.</a:t>
            </a:r>
            <a:endParaRPr b="0" i="0" sz="2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609600" y="3507974"/>
            <a:ext cx="8229600" cy="18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➔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To d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evelop communication skills, analytical thinking and respect for others;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800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➔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To improve students’ knowledge of a specific topic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    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rgbClr val="E20000"/>
                </a:solidFill>
                <a:latin typeface="Calibri"/>
                <a:ea typeface="Calibri"/>
                <a:cs typeface="Calibri"/>
                <a:sym typeface="Calibri"/>
              </a:rPr>
              <a:t>TEACHER´S ROLE</a:t>
            </a:r>
            <a:endParaRPr b="1" i="0" sz="4400" u="none" cap="none" strike="noStrike">
              <a:solidFill>
                <a:srgbClr val="E2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467544" y="1696616"/>
            <a:ext cx="8229600" cy="40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Introduces the activity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Distributes different students´ roles</a:t>
            </a:r>
            <a:endParaRPr sz="3000"/>
          </a:p>
          <a:p>
            <a:pPr indent="-3302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Selects the topic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Watches the development of the activity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Writes on blackboard main arguments from both teams  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Summarises the conclusions of the debate</a:t>
            </a:r>
            <a:endParaRPr sz="3000"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543744" y="1544216"/>
            <a:ext cx="8229600" cy="40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n-US" sz="2300"/>
              <a:t>You do not choose your sexual orientation; you are born straight or gay.  </a:t>
            </a:r>
            <a:endParaRPr sz="2300"/>
          </a:p>
          <a:p>
            <a:pPr indent="-28575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n-US" sz="2300"/>
              <a:t>If you identify as LGBT, you should come out to your family and friends.  </a:t>
            </a:r>
            <a:endParaRPr sz="2300"/>
          </a:p>
          <a:p>
            <a:pPr indent="-28575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n-US" sz="2300"/>
              <a:t>Members of the LGBT community should be allowed to get married.</a:t>
            </a:r>
            <a:endParaRPr sz="2300"/>
          </a:p>
          <a:p>
            <a:pPr indent="-28575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n-US" sz="2300"/>
              <a:t>LGBT couples should be allowed to adopt children.</a:t>
            </a:r>
            <a:endParaRPr sz="2300"/>
          </a:p>
          <a:p>
            <a:pPr indent="-28575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n-US" sz="2300"/>
              <a:t>LGBT celebrities should come out to champion LGBT rights. </a:t>
            </a:r>
            <a:endParaRPr sz="2300"/>
          </a:p>
          <a:p>
            <a:pPr indent="-28575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n-US" sz="2300"/>
              <a:t>Gay men are feminine and gay women are masculine. </a:t>
            </a:r>
            <a:endParaRPr sz="2300"/>
          </a:p>
          <a:p>
            <a:pPr indent="-28575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n-US" sz="2300"/>
              <a:t>It’s okay to judge someone else’s sexuality. </a:t>
            </a:r>
            <a:endParaRPr sz="2300"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POSSIBLE </a:t>
            </a:r>
            <a:r>
              <a:rPr b="1" lang="en-US">
                <a:solidFill>
                  <a:srgbClr val="366092"/>
                </a:solidFill>
              </a:rPr>
              <a:t>QUESTIONS</a:t>
            </a:r>
            <a:endParaRPr b="1" i="0" sz="4400" u="none" cap="none" strike="noStrik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rgbClr val="FF0066"/>
                </a:solidFill>
                <a:latin typeface="Calibri"/>
                <a:ea typeface="Calibri"/>
                <a:cs typeface="Calibri"/>
                <a:sym typeface="Calibri"/>
              </a:rPr>
              <a:t>DISTRIBUTING ROLES</a:t>
            </a:r>
            <a:endParaRPr b="1" i="0" sz="4400" u="none" cap="none" strike="noStrike">
              <a:solidFill>
                <a:srgbClr val="FF00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2915816" y="1268760"/>
            <a:ext cx="352839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WHO’S WHO?</a:t>
            </a:r>
            <a:endParaRPr b="1" sz="3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1170445" y="2714909"/>
            <a:ext cx="3024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MODERATOR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1179945" y="3549352"/>
            <a:ext cx="2448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BELL-PERSON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3880050" y="2714900"/>
            <a:ext cx="44205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 MEMBERS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7"/>
          <p:cNvSpPr txBox="1"/>
          <p:nvPr/>
        </p:nvSpPr>
        <p:spPr>
          <a:xfrm>
            <a:off x="4784956" y="3473146"/>
            <a:ext cx="2016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OBSERVERS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1FF01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rgbClr val="6AA84F"/>
                </a:solidFill>
                <a:latin typeface="Calibri"/>
                <a:ea typeface="Calibri"/>
                <a:cs typeface="Calibri"/>
                <a:sym typeface="Calibri"/>
              </a:rPr>
              <a:t>TEAM MEMBERS</a:t>
            </a:r>
            <a:endParaRPr b="1" i="0" sz="4400" u="none" cap="none" strike="noStrike">
              <a:solidFill>
                <a:srgbClr val="6AA84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683567" y="1787475"/>
            <a:ext cx="7776900" cy="25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are divided into two</a:t>
            </a: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teams: 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○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proposition 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○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opposition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Approximately 10 students per team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present their arguments, ask and answer questions, and draw conclusions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rgbClr val="FFCC00"/>
                </a:solidFill>
                <a:latin typeface="Calibri"/>
                <a:ea typeface="Calibri"/>
                <a:cs typeface="Calibri"/>
                <a:sym typeface="Calibri"/>
              </a:rPr>
              <a:t>MODERATOR</a:t>
            </a:r>
            <a:endParaRPr b="1" i="0" sz="4400" u="none" cap="none" strike="noStrike">
              <a:solidFill>
                <a:srgbClr val="FFCC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251520" y="2132856"/>
            <a:ext cx="4320480" cy="3201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Directs  the debate:</a:t>
            </a:r>
            <a:endParaRPr/>
          </a:p>
          <a:p>
            <a:pPr indent="-393700" lvl="0" marL="457200" marR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Assigns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turns to speak</a:t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marR="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Ensures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/>
              <a:t>the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rules are </a:t>
            </a:r>
            <a:r>
              <a:rPr lang="en-US" sz="2600"/>
              <a:t>respected</a:t>
            </a:r>
            <a:endParaRPr b="0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8" name="Google Shape;12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31398" y="2297817"/>
            <a:ext cx="3554242" cy="25119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953734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BELL-PERSON</a:t>
            </a:r>
            <a:endParaRPr b="1" i="0" sz="4400" u="none" cap="none" strike="noStrike">
              <a:solidFill>
                <a:srgbClr val="9537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7626" y="1830723"/>
            <a:ext cx="4262100" cy="375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0"/>
          <p:cNvSpPr txBox="1"/>
          <p:nvPr/>
        </p:nvSpPr>
        <p:spPr>
          <a:xfrm>
            <a:off x="4572000" y="1916200"/>
            <a:ext cx="4176900" cy="33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7650" lvl="0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Makes sure that teams</a:t>
            </a: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allocated the same amount of time to speak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7650" lvl="0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Rings a bell when time is up 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B2A0C7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rgbClr val="B2A0C7"/>
                </a:solidFill>
                <a:latin typeface="Calibri"/>
                <a:ea typeface="Calibri"/>
                <a:cs typeface="Calibri"/>
                <a:sym typeface="Calibri"/>
              </a:rPr>
              <a:t>OBSERVERS</a:t>
            </a:r>
            <a:endParaRPr b="1" i="0" sz="4400" u="none" cap="none" strike="noStrike">
              <a:solidFill>
                <a:srgbClr val="B2A0C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2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20072" y="1506937"/>
            <a:ext cx="3722762" cy="3722762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1"/>
          <p:cNvSpPr txBox="1"/>
          <p:nvPr/>
        </p:nvSpPr>
        <p:spPr>
          <a:xfrm>
            <a:off x="219674" y="1768450"/>
            <a:ext cx="4778400" cy="40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476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2 - 4 students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76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 the required items on the observation chart 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76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 their conclusions at the end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